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2" r:id="rId4"/>
    <p:sldId id="266" r:id="rId5"/>
    <p:sldId id="265" r:id="rId6"/>
    <p:sldId id="261" r:id="rId7"/>
    <p:sldId id="264" r:id="rId8"/>
    <p:sldId id="263" r:id="rId9"/>
    <p:sldId id="258" r:id="rId10"/>
    <p:sldId id="259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38EED-A2D3-49DB-AD3C-0A382A9D1200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EA8B3-B0C0-43F1-A931-674670116B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460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EA8B3-B0C0-43F1-A931-674670116BA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2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8B2BC-E294-49BE-B884-227D7ABB1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404BE3C-8002-4A4A-A3C8-5697488F1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612CC4-B3A7-41C9-84BD-0153F5E9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1A5EF2-D690-4077-81B3-45743C59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F9D35F-3E2C-4A9B-BEAB-0A3DC2F4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75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08E9F-4652-474E-A418-21053278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C15D55-1DB5-4075-9DD3-035802A1A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927C9F-EEAD-45A6-B0B4-C43353CC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AADFBE-C5E9-4353-B3DB-902711BE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E85198-501D-4B19-B00E-A2373FF8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49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3C7A3CF-798A-4534-85BA-EF1868913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B3C625-9649-4F06-8106-C9A93A098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20BB74-4CF5-402A-966D-4C6EAE76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1269CF-5FC0-4EF4-BB23-2F4B264B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F9120E-79A8-4D86-8F16-ED37BDB5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85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3755C6-C33B-41B1-A74B-96700D47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68121B-DED0-4D00-972C-FAA455556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041850-718F-420E-A67D-EE9F0B20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47480D-2BDA-422A-BBE5-7744072CA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E2E083-8A88-473C-B06A-E237280B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41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A786B3-E711-4109-B9F7-A023CFD9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8CCEE0-565B-470C-831A-3F4AEBD30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0763DC-EFF6-430A-A588-F586FB37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BDE623-10B8-4164-8BC6-FBBDA4E7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EAE2BB-2A18-4632-8B99-5409BC53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85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219B4-89FB-4956-AA79-43BBD6FE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E682F5-FC9C-423A-90F7-0952DB4F9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78BB0B-8037-4388-BDDA-78CE9F6CE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10B81D-F3C6-4E42-9924-51AAC833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5B2F41-85D2-4FC4-8455-C70929D9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DABEF4-00F7-436C-9BDC-82E70905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147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A403C-66B8-491A-978F-48DA5D9F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BD16EA-4A21-49DE-B096-D203A388F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49AA01E-D4EA-4488-B576-C40D6B36E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FFC29D-B23C-440A-AFDD-E6B6EC729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29374A6-5B41-4528-AB33-3C4CC0BC4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886E25A-A4D8-4DFC-8BA1-5B06B74A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AECE322-74BD-450F-916B-E9BFCF409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EFD866-5D6D-4A30-B30E-CEA3C4C57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63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1DE46-D127-439A-8C6D-A89D5F36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86A5EA-9FA5-4C58-90CD-935500F1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2EC537-2385-403C-8337-39BACB1FA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EE69EA-CC79-43E9-B55E-D03BF832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08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CEA73B-BA28-4813-80BE-81FCA0A3D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D1E083-E87A-4E29-B89B-06A3BE25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99DF26-7759-4333-8DFA-82B92CEAA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97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C84273-0A90-4D23-88E7-429AF495C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8DA76E-5F09-4BB3-9B54-1D01B2749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5A18CBA-B53C-405D-8047-E17EDEAA3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86811F-DBC5-4C92-92DF-221EC7F5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39634A-FEE8-4CE7-9632-33DB0547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89B165-7ABC-4F55-B373-36F762C7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981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3B838E-E0D9-4FB5-A77F-376328D5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B039A22-1728-46B9-BD52-59E7ABAD8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7FD8BC-98AC-4E7E-863A-14C308169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61D814-44C0-4805-9713-81F3B950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B5546B-358B-403C-89E5-A50F9E845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C9203B-066F-4F59-93F5-79FE6BFD4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96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ED355-8B74-4D29-82F0-2434FE22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9ADAFC-ED75-427E-85FD-E9ACDC4E4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D75466-35D1-4A5B-B8C5-09C75CE70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4E488-62A3-4D69-BE29-76F027D235FC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BE474B-B380-4C8D-89B6-0DF01FC19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5B9A3E-CC26-42DB-BD15-626D90586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A4E4A-118D-4757-AFDF-3B50198E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82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человек, спорт&#10;&#10;Автоматически созданное описание">
            <a:extLst>
              <a:ext uri="{FF2B5EF4-FFF2-40B4-BE49-F238E27FC236}">
                <a16:creationId xmlns:a16="http://schemas.microsoft.com/office/drawing/2014/main" id="{0F65F3C6-C299-40B2-9353-B5FC08BB4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6" r="3434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E47E25-1706-4D64-A48B-9D9A14EE8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ru-RU" sz="4800"/>
              <a:t>Аукцион второй цены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243F0AF-69F2-4B64-A082-3834EA051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ru-RU" sz="2000"/>
              <a:t>Шапошникова Айталина НПИбд-02-18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055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Криптобиржа Binance приостановила вывод средств :: РБК.Крипто">
            <a:extLst>
              <a:ext uri="{FF2B5EF4-FFF2-40B4-BE49-F238E27FC236}">
                <a16:creationId xmlns:a16="http://schemas.microsoft.com/office/drawing/2014/main" id="{0EA4140D-4077-4CFC-BD79-06E541957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r="6194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6AF3F-B390-44A1-8C2F-099D11DF0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ru-RU" sz="5000"/>
              <a:t>Заключение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B7AD0-C598-4159-AF0F-F483FE5B6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ru-RU" sz="1700" dirty="0"/>
              <a:t>Четыре основных типа аукционов:</a:t>
            </a:r>
          </a:p>
          <a:p>
            <a:r>
              <a:rPr lang="ru-RU" sz="1700" dirty="0"/>
              <a:t>Два открытых: Английский и Голландский;</a:t>
            </a:r>
          </a:p>
          <a:p>
            <a:r>
              <a:rPr lang="ru-RU" sz="1700" dirty="0"/>
              <a:t>Два закрытых: </a:t>
            </a:r>
            <a:r>
              <a:rPr lang="ru-RU" sz="1700" dirty="0" err="1"/>
              <a:t>Викри</a:t>
            </a:r>
            <a:r>
              <a:rPr lang="ru-RU" sz="1700" dirty="0"/>
              <a:t> и первой цены;</a:t>
            </a:r>
          </a:p>
          <a:p>
            <a:r>
              <a:rPr lang="ru-RU" sz="1700" dirty="0"/>
              <a:t>Два стратегически эквивалентных: Голландский и закрытый</a:t>
            </a:r>
            <a:r>
              <a:rPr lang="en-US" sz="1700" dirty="0"/>
              <a:t> </a:t>
            </a:r>
            <a:r>
              <a:rPr lang="ru-RU" sz="1700" dirty="0"/>
              <a:t>аукцион первой цены;</a:t>
            </a:r>
          </a:p>
          <a:p>
            <a:r>
              <a:rPr lang="ru-RU" sz="1700" dirty="0"/>
              <a:t>Два слабо эквивалентных: Английский и аукцион </a:t>
            </a:r>
            <a:r>
              <a:rPr lang="ru-RU" sz="1700" dirty="0" err="1"/>
              <a:t>Викри</a:t>
            </a:r>
            <a:r>
              <a:rPr lang="ru-RU" sz="1700" dirty="0"/>
              <a:t>.</a:t>
            </a:r>
          </a:p>
          <a:p>
            <a:r>
              <a:rPr lang="ru-RU" sz="1700" dirty="0"/>
              <a:t>Ожидаемый доход аукциониста во всех четырех - одинаковый.</a:t>
            </a:r>
          </a:p>
        </p:txBody>
      </p:sp>
    </p:spTree>
    <p:extLst>
      <p:ext uri="{BB962C8B-B14F-4D97-AF65-F5344CB8AC3E}">
        <p14:creationId xmlns:p14="http://schemas.microsoft.com/office/powerpoint/2010/main" val="119070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366A1F-E350-4BEA-9CBA-6D4053715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Введение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9B5DFA-2453-437F-9F9E-F88F7F382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7" y="1372377"/>
            <a:ext cx="5217173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200" dirty="0">
                <a:solidFill>
                  <a:schemeClr val="bg1"/>
                </a:solidFill>
              </a:rPr>
              <a:t>Аукцион — публичная продажа товаров, ценных бумаг, имущества предприятий, произведений искусства, и других объектов, которая производится по заранее установленным правилам аукциона. 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57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59617-DFA0-414E-BE05-F785C031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40" y="4683981"/>
            <a:ext cx="4391024" cy="1173700"/>
          </a:xfrm>
        </p:spPr>
        <p:txBody>
          <a:bodyPr anchor="t"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Модель аукциона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295DBE-E182-4677-9DBE-3893673F5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12" b="9056"/>
          <a:stretch/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151736-E45B-486E-B9D9-A7A4D0031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264" y="4669978"/>
            <a:ext cx="6921660" cy="18002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bg1">
                    <a:alpha val="80000"/>
                  </a:schemeClr>
                </a:solidFill>
              </a:rPr>
              <a:t>Участники:</a:t>
            </a:r>
          </a:p>
          <a:p>
            <a:r>
              <a:rPr lang="ru-RU" sz="1600" dirty="0">
                <a:solidFill>
                  <a:schemeClr val="bg1">
                    <a:alpha val="80000"/>
                  </a:schemeClr>
                </a:solidFill>
              </a:rPr>
              <a:t>n участников;</a:t>
            </a:r>
          </a:p>
          <a:p>
            <a:r>
              <a:rPr lang="ru-RU" sz="1600" dirty="0">
                <a:solidFill>
                  <a:schemeClr val="bg1">
                    <a:alpha val="80000"/>
                  </a:schemeClr>
                </a:solidFill>
              </a:rPr>
              <a:t>Внутренние оценки: v1, v2, ..., </a:t>
            </a:r>
            <a:r>
              <a:rPr lang="ru-RU" sz="1600" dirty="0" err="1">
                <a:solidFill>
                  <a:schemeClr val="bg1">
                    <a:alpha val="80000"/>
                  </a:schemeClr>
                </a:solidFill>
              </a:rPr>
              <a:t>vn</a:t>
            </a:r>
            <a:r>
              <a:rPr lang="ru-RU" sz="1600" dirty="0">
                <a:solidFill>
                  <a:schemeClr val="bg1">
                    <a:alpha val="80000"/>
                  </a:schemeClr>
                </a:solidFill>
              </a:rPr>
              <a:t>;</a:t>
            </a:r>
          </a:p>
          <a:p>
            <a:r>
              <a:rPr lang="ru-RU" sz="1600" dirty="0">
                <a:solidFill>
                  <a:schemeClr val="bg1">
                    <a:alpha val="80000"/>
                  </a:schemeClr>
                </a:solidFill>
              </a:rPr>
              <a:t>Внутренние оценки - реализации случайных величин с одним и тем же распределением;</a:t>
            </a:r>
          </a:p>
          <a:p>
            <a:r>
              <a:rPr lang="ru-RU" sz="1600" dirty="0">
                <a:solidFill>
                  <a:schemeClr val="bg1">
                    <a:alpha val="80000"/>
                  </a:schemeClr>
                </a:solidFill>
              </a:rPr>
              <a:t>Внутренние оценки не зависят друг от друга.</a:t>
            </a:r>
          </a:p>
        </p:txBody>
      </p:sp>
    </p:spTree>
    <p:extLst>
      <p:ext uri="{BB962C8B-B14F-4D97-AF65-F5344CB8AC3E}">
        <p14:creationId xmlns:p14="http://schemas.microsoft.com/office/powerpoint/2010/main" val="170659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07B251-8854-48C7-AC37-802EDE90A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274" r="-1" b="338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910379-92CE-4E49-8E16-B4B8C0D9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Модель аукциона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CA847C-96E7-42C7-8A35-CBA7F8CB4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FFFF"/>
                </a:solidFill>
              </a:rPr>
              <a:t>Поведение участников зависит от правил игры и ожиданий относительно конкурентов.</a:t>
            </a:r>
          </a:p>
          <a:p>
            <a:pPr marL="0" indent="0">
              <a:buNone/>
            </a:pPr>
            <a:r>
              <a:rPr lang="ru-RU" dirty="0">
                <a:solidFill>
                  <a:srgbClr val="FFFFFF"/>
                </a:solidFill>
              </a:rPr>
              <a:t>Каждый участник выбирает ставку, которая максимизирует его ожидаемую прибыль:</a:t>
            </a:r>
          </a:p>
          <a:p>
            <a:pPr marL="0" indent="0">
              <a:buNone/>
            </a:pPr>
            <a:endParaRPr lang="ru-RU" dirty="0">
              <a:solidFill>
                <a:srgbClr val="FFFFFF"/>
              </a:solidFill>
            </a:endParaRPr>
          </a:p>
          <a:p>
            <a:r>
              <a:rPr lang="ru-RU" dirty="0">
                <a:solidFill>
                  <a:srgbClr val="FFFFFF"/>
                </a:solidFill>
              </a:rPr>
              <a:t>P - правило определения цены;</a:t>
            </a:r>
          </a:p>
          <a:p>
            <a:r>
              <a:rPr lang="ru-RU" dirty="0">
                <a:solidFill>
                  <a:srgbClr val="FFFFFF"/>
                </a:solidFill>
              </a:rPr>
              <a:t>b1, b2, ..., </a:t>
            </a:r>
            <a:r>
              <a:rPr lang="ru-RU" dirty="0" err="1">
                <a:solidFill>
                  <a:srgbClr val="FFFFFF"/>
                </a:solidFill>
              </a:rPr>
              <a:t>bn</a:t>
            </a:r>
            <a:r>
              <a:rPr lang="ru-RU" dirty="0">
                <a:solidFill>
                  <a:srgbClr val="FFFFFF"/>
                </a:solidFill>
              </a:rPr>
              <a:t> - ставки всех участников аукциона.</a:t>
            </a:r>
          </a:p>
          <a:p>
            <a:pPr marL="0" indent="0">
              <a:buNone/>
            </a:pPr>
            <a:r>
              <a:rPr lang="ru-RU" dirty="0">
                <a:solidFill>
                  <a:srgbClr val="FFFFFF"/>
                </a:solidFill>
              </a:rPr>
              <a:t>Вероятность выигрыша и ожидаемая цена зависят от представлений участника под номером i о своих конкурентах.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57D004-8B6B-4923-BD3E-C6316E290837}"/>
                  </a:ext>
                </a:extLst>
              </p:cNvPr>
              <p:cNvSpPr txBox="1"/>
              <p:nvPr/>
            </p:nvSpPr>
            <p:spPr>
              <a:xfrm>
                <a:off x="1032076" y="3611230"/>
                <a:ext cx="9896875" cy="569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200" b="0" i="1" smtClean="0">
                              <a:latin typeface="Cambria Math" panose="02040503050406030204" pitchFamily="18" charset="0"/>
                            </a:rPr>
                            <m:t>Вероятность выигрыша</m:t>
                          </m:r>
                        </m:e>
                      </m:d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ru-RU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32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57D004-8B6B-4923-BD3E-C6316E290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76" y="3611230"/>
                <a:ext cx="9896875" cy="5693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45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164852-3DB9-4BFD-80DE-1A2AFA03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Аукцион второй цены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7E4DE9-4B84-4778-9A0E-B44F324F3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845" y="1193254"/>
            <a:ext cx="5191655" cy="54376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Аукцион второй цены (</a:t>
            </a:r>
            <a:r>
              <a:rPr lang="ru-RU" dirty="0" err="1">
                <a:solidFill>
                  <a:schemeClr val="bg1"/>
                </a:solidFill>
              </a:rPr>
              <a:t>Second-Price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auction</a:t>
            </a:r>
            <a:r>
              <a:rPr lang="ru-RU" dirty="0">
                <a:solidFill>
                  <a:schemeClr val="bg1"/>
                </a:solidFill>
              </a:rPr>
              <a:t>) – аукцион, в котором победителем считается участник, предложивший наивысшую ставку (</a:t>
            </a:r>
            <a:r>
              <a:rPr lang="ru-RU" dirty="0" err="1">
                <a:solidFill>
                  <a:schemeClr val="bg1"/>
                </a:solidFill>
              </a:rPr>
              <a:t>bid</a:t>
            </a:r>
            <a:r>
              <a:rPr lang="ru-RU" dirty="0">
                <a:solidFill>
                  <a:schemeClr val="bg1"/>
                </a:solidFill>
              </a:rPr>
              <a:t>), но заплатить он должен вторую максимальную, то есть цену ближайшего конкурента + 1 цент (заранее определенная надбавка). </a:t>
            </a:r>
          </a:p>
        </p:txBody>
      </p:sp>
    </p:spTree>
    <p:extLst>
      <p:ext uri="{BB962C8B-B14F-4D97-AF65-F5344CB8AC3E}">
        <p14:creationId xmlns:p14="http://schemas.microsoft.com/office/powerpoint/2010/main" val="315753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Неожиданный поворот от Яндекс.Директ (смена правил аукциона). Читайте на  Cossa.ru">
            <a:extLst>
              <a:ext uri="{FF2B5EF4-FFF2-40B4-BE49-F238E27FC236}">
                <a16:creationId xmlns:a16="http://schemas.microsoft.com/office/drawing/2014/main" id="{5A7F2A51-F1C9-4E7B-95E9-10D70AC8F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1" b="17378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88117-2639-4FA1-A214-0238CD26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ru-RU" sz="5000"/>
              <a:t>Аукцион Викри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B96FD-11FB-489C-AA41-FC2702FD1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ru-RU" sz="2000" dirty="0"/>
              <a:t>Покупатели подают ставки в закрытых конвертах;</a:t>
            </a:r>
          </a:p>
          <a:p>
            <a:r>
              <a:rPr lang="ru-RU" sz="2000" dirty="0"/>
              <a:t>Ставки подаются один раз;</a:t>
            </a:r>
          </a:p>
          <a:p>
            <a:r>
              <a:rPr lang="ru-RU" sz="2000" dirty="0"/>
              <a:t>Побеждает участник, предложивший максимальную ставку;</a:t>
            </a:r>
          </a:p>
          <a:p>
            <a:r>
              <a:rPr lang="ru-RU" sz="2000" dirty="0"/>
              <a:t>Победитель платит цену равную “следующей”, второй по величине, ставке.</a:t>
            </a:r>
          </a:p>
        </p:txBody>
      </p:sp>
    </p:spTree>
    <p:extLst>
      <p:ext uri="{BB962C8B-B14F-4D97-AF65-F5344CB8AC3E}">
        <p14:creationId xmlns:p14="http://schemas.microsoft.com/office/powerpoint/2010/main" val="3186310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3299B-C696-43C7-9827-91C061BE0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Аукцион Викри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4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6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3BB1EFD-FC91-4CBC-8679-8D0A52D27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1130845"/>
                <a:ext cx="5756476" cy="475494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ru-RU" sz="3800" dirty="0">
                    <a:solidFill>
                      <a:schemeClr val="bg1"/>
                    </a:solidFill>
                  </a:rPr>
                  <a:t>Участник выигрывает аукцион, если его ставка оказалась максимальной - но платит “вторую” цену.</a:t>
                </a:r>
              </a:p>
              <a:p>
                <a:pPr marL="0" indent="0">
                  <a:buNone/>
                </a:pPr>
                <a:r>
                  <a:rPr lang="ru-RU" sz="3800" dirty="0">
                    <a:solidFill>
                      <a:schemeClr val="bg1"/>
                    </a:solidFill>
                  </a:rPr>
                  <a:t>Прибыль участника</a:t>
                </a:r>
                <a:r>
                  <a:rPr lang="en-US" sz="3800" dirty="0">
                    <a:solidFill>
                      <a:schemeClr val="bg1"/>
                    </a:solidFill>
                  </a:rPr>
                  <a:t> </a:t>
                </a:r>
                <a:r>
                  <a:rPr lang="en-US" sz="3800" dirty="0" err="1">
                    <a:solidFill>
                      <a:schemeClr val="bg1"/>
                    </a:solidFill>
                  </a:rPr>
                  <a:t>i</a:t>
                </a:r>
                <a:r>
                  <a:rPr lang="ru-RU" sz="3800" dirty="0">
                    <a:solidFill>
                      <a:schemeClr val="bg1"/>
                    </a:solidFill>
                  </a:rPr>
                  <a:t>:</a:t>
                </a:r>
                <a:endParaRPr lang="en-US" sz="3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ru-RU" sz="38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3500" dirty="0">
                    <a:solidFill>
                      <a:schemeClr val="bg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9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39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9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39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9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39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9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9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9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9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9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r>
                                  <a:rPr lang="en-US" sz="39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9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sz="39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9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9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39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en-US" sz="39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ru-RU" sz="39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ru-RU" sz="3500" dirty="0">
                    <a:solidFill>
                      <a:schemeClr val="bg1"/>
                    </a:solidFill>
                  </a:rPr>
                  <a:t>Замечательное свойство аукциона </a:t>
                </a:r>
                <a:r>
                  <a:rPr lang="ru-RU" sz="3500" dirty="0" err="1">
                    <a:solidFill>
                      <a:schemeClr val="bg1"/>
                    </a:solidFill>
                  </a:rPr>
                  <a:t>Викри</a:t>
                </a:r>
                <a:r>
                  <a:rPr lang="ru-RU" sz="3500" dirty="0">
                    <a:solidFill>
                      <a:schemeClr val="bg1"/>
                    </a:solidFill>
                  </a:rPr>
                  <a:t>: в равновесии участники</a:t>
                </a:r>
                <a:r>
                  <a:rPr lang="en-US" sz="3500" dirty="0">
                    <a:solidFill>
                      <a:schemeClr val="bg1"/>
                    </a:solidFill>
                  </a:rPr>
                  <a:t> </a:t>
                </a:r>
                <a:r>
                  <a:rPr lang="ru-RU" sz="3500" dirty="0">
                    <a:solidFill>
                      <a:schemeClr val="bg1"/>
                    </a:solidFill>
                  </a:rPr>
                  <a:t>называют ставки равные их “внутренним оценкам”.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13BB1EFD-FC91-4CBC-8679-8D0A52D27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1130845"/>
                <a:ext cx="5756476" cy="4754947"/>
              </a:xfrm>
              <a:blipFill>
                <a:blip r:embed="rId2"/>
                <a:stretch>
                  <a:fillRect l="-2225" t="-37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738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74E29-2871-462D-AAE4-0D4BE6B6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Аукцион </a:t>
            </a:r>
            <a:r>
              <a:rPr lang="ru-RU" dirty="0" err="1">
                <a:solidFill>
                  <a:schemeClr val="bg1"/>
                </a:solidFill>
              </a:rPr>
              <a:t>Викри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98" name="Picture 2" descr="SIGET anuncia subasta de espectro para servicios de telefonía móvil |  DPLNews">
            <a:extLst>
              <a:ext uri="{FF2B5EF4-FFF2-40B4-BE49-F238E27FC236}">
                <a16:creationId xmlns:a16="http://schemas.microsoft.com/office/drawing/2014/main" id="{82A2836A-2FB8-4CAC-BF9F-2157548F2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0" r="6261" b="1"/>
          <a:stretch/>
        </p:blipFill>
        <p:spPr bwMode="auto"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B6BB0F-036E-40A5-A0F8-073D03C91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>
                <a:solidFill>
                  <a:schemeClr val="bg1"/>
                </a:solidFill>
              </a:rPr>
              <a:t>Что произойдет, если участник назовет ставку большую или меньшую, чем его внутрення оценка?</a:t>
            </a:r>
          </a:p>
          <a:p>
            <a:r>
              <a:rPr lang="ru-RU" sz="2000">
                <a:solidFill>
                  <a:schemeClr val="bg1"/>
                </a:solidFill>
              </a:rPr>
              <a:t>Величина прибыли не зависит от ставки;</a:t>
            </a:r>
          </a:p>
          <a:p>
            <a:r>
              <a:rPr lang="ru-RU" sz="2000">
                <a:solidFill>
                  <a:schemeClr val="bg1"/>
                </a:solidFill>
              </a:rPr>
              <a:t>Чем больше ставка - тем больше вероятность выигрыша;</a:t>
            </a:r>
          </a:p>
          <a:p>
            <a:r>
              <a:rPr lang="ru-RU" sz="2000">
                <a:solidFill>
                  <a:schemeClr val="bg1"/>
                </a:solidFill>
              </a:rPr>
              <a:t>Если ставка выше, чем внутренняя оценка - есть вероятность, что цена, которую придется заплатить тоже выше внутренней оценки =⇒прибыль будет отрицательной;</a:t>
            </a:r>
          </a:p>
          <a:p>
            <a:r>
              <a:rPr lang="ru-RU" sz="2000">
                <a:solidFill>
                  <a:schemeClr val="bg1"/>
                </a:solidFill>
              </a:rPr>
              <a:t>Если ставка ниже, чем внутрення оценка - величина прибыли не меняется, но вероятность получить ее уменьшается.</a:t>
            </a:r>
          </a:p>
          <a:p>
            <a:endParaRPr lang="ru-RU" sz="2000">
              <a:solidFill>
                <a:schemeClr val="bg1"/>
              </a:solidFill>
            </a:endParaRPr>
          </a:p>
        </p:txBody>
      </p:sp>
      <p:grpSp>
        <p:nvGrpSpPr>
          <p:cNvPr id="7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6162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F6DFE0-DC80-4A98-B495-96F8C6A75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7E50CD-D483-4D76-9E9D-7BB0EAD7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Использованная 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3038FD-CA57-4DAC-8AD4-E6A685965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FFFFFF"/>
                </a:solidFill>
              </a:rPr>
              <a:t>«Аукцион» — Свободная энциклопедия «</a:t>
            </a:r>
            <a:r>
              <a:rPr lang="ru-RU" dirty="0" err="1">
                <a:solidFill>
                  <a:srgbClr val="FFFFFF"/>
                </a:solidFill>
              </a:rPr>
              <a:t>ВикипедиЯ</a:t>
            </a:r>
            <a:r>
              <a:rPr lang="ru-RU" dirty="0">
                <a:solidFill>
                  <a:srgbClr val="FFFFFF"/>
                </a:solidFill>
              </a:rPr>
              <a:t>». — URL: https://ru.wikipedia.org/wiki/Аукцион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FFFFFF"/>
                </a:solidFill>
              </a:rPr>
              <a:t>«Аукцион </a:t>
            </a:r>
            <a:r>
              <a:rPr lang="ru-RU" dirty="0" err="1">
                <a:solidFill>
                  <a:srgbClr val="FFFFFF"/>
                </a:solidFill>
              </a:rPr>
              <a:t>Викри</a:t>
            </a:r>
            <a:r>
              <a:rPr lang="ru-RU" dirty="0">
                <a:solidFill>
                  <a:srgbClr val="FFFFFF"/>
                </a:solidFill>
              </a:rPr>
              <a:t>» — Свободная энциклопедия «</a:t>
            </a:r>
            <a:r>
              <a:rPr lang="ru-RU" dirty="0" err="1">
                <a:solidFill>
                  <a:srgbClr val="FFFFFF"/>
                </a:solidFill>
              </a:rPr>
              <a:t>ВикипедиЯ</a:t>
            </a:r>
            <a:r>
              <a:rPr lang="ru-RU" dirty="0">
                <a:solidFill>
                  <a:srgbClr val="FFFFFF"/>
                </a:solidFill>
              </a:rPr>
              <a:t>». — URL: https://ru.wikipedia.org/wiki/АукционВикри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FFFFFF"/>
                </a:solidFill>
              </a:rPr>
              <a:t>Аукцион второй цены в RTB // </a:t>
            </a:r>
            <a:r>
              <a:rPr lang="ru-RU" dirty="0" err="1">
                <a:solidFill>
                  <a:srgbClr val="FFFFFF"/>
                </a:solidFill>
              </a:rPr>
              <a:t>OneRetarget</a:t>
            </a:r>
            <a:r>
              <a:rPr lang="ru-RU" dirty="0">
                <a:solidFill>
                  <a:srgbClr val="FFFFFF"/>
                </a:solidFill>
              </a:rPr>
              <a:t> справочник — URL:  https://oneretarget.com/ru/wiki/%D0%B0%D1%83%D0%BA%D1%86%D0%B8%D0%BE%D0%BD%D0%B2%D1%82%D0%BE%D1%80%D0%BE%D0%B9-%D1%86%D0%B5%D0%BD%D1%8B-%D0%B2-rtb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FFFFFF"/>
                </a:solidFill>
              </a:rPr>
              <a:t>Институциональная экономика - 2: Теория аукционов // Светлана Пивоварова — URL: https://www.youtube.com/watch?v=G0K67jQ-dhA</a:t>
            </a: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1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553</Words>
  <Application>Microsoft Office PowerPoint</Application>
  <PresentationFormat>Широкоэкранный</PresentationFormat>
  <Paragraphs>51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Тема Office</vt:lpstr>
      <vt:lpstr>Аукцион второй цены</vt:lpstr>
      <vt:lpstr>Введение</vt:lpstr>
      <vt:lpstr>Модель аукциона </vt:lpstr>
      <vt:lpstr>Модель аукциона</vt:lpstr>
      <vt:lpstr>Аукцион второй цены</vt:lpstr>
      <vt:lpstr>Аукцион Викри</vt:lpstr>
      <vt:lpstr>Аукцион Викри</vt:lpstr>
      <vt:lpstr>Аукцион Викри</vt:lpstr>
      <vt:lpstr>Использованная литература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Аукцион второй цены</dc:title>
  <dc:creator>Айталина Шапошникова</dc:creator>
  <cp:lastModifiedBy>Айталина Шапошникова</cp:lastModifiedBy>
  <cp:revision>10</cp:revision>
  <dcterms:created xsi:type="dcterms:W3CDTF">2021-03-22T08:04:48Z</dcterms:created>
  <dcterms:modified xsi:type="dcterms:W3CDTF">2021-03-22T10:09:32Z</dcterms:modified>
</cp:coreProperties>
</file>